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sldIdLst>
    <p:sldId id="266" r:id="rId2"/>
    <p:sldId id="279" r:id="rId3"/>
    <p:sldId id="276" r:id="rId4"/>
    <p:sldId id="277" r:id="rId5"/>
    <p:sldId id="278" r:id="rId6"/>
    <p:sldId id="270" r:id="rId7"/>
    <p:sldId id="271" r:id="rId8"/>
    <p:sldId id="273" r:id="rId9"/>
    <p:sldId id="284" r:id="rId10"/>
    <p:sldId id="275" r:id="rId11"/>
    <p:sldId id="281" r:id="rId12"/>
    <p:sldId id="280" r:id="rId13"/>
    <p:sldId id="282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DB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-16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D738-20E1-49C2-A457-61EC300FA7A0}" type="datetimeFigureOut">
              <a:rPr lang="en-US" smtClean="0"/>
              <a:pPr/>
              <a:t>1/25/12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487D-2495-4585-8BA2-EEBF037370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D738-20E1-49C2-A457-61EC300FA7A0}" type="datetimeFigureOut">
              <a:rPr lang="en-US" smtClean="0"/>
              <a:pPr/>
              <a:t>1/25/12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487D-2495-4585-8BA2-EEBF03737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D738-20E1-49C2-A457-61EC300FA7A0}" type="datetimeFigureOut">
              <a:rPr lang="en-US" smtClean="0"/>
              <a:pPr/>
              <a:t>1/25/12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487D-2495-4585-8BA2-EEBF03737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D738-20E1-49C2-A457-61EC300FA7A0}" type="datetimeFigureOut">
              <a:rPr lang="en-US" smtClean="0"/>
              <a:pPr/>
              <a:t>1/25/12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487D-2495-4585-8BA2-EEBF03737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D738-20E1-49C2-A457-61EC300FA7A0}" type="datetimeFigureOut">
              <a:rPr lang="en-US" smtClean="0"/>
              <a:pPr/>
              <a:t>1/25/12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487D-2495-4585-8BA2-EEBF03737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D738-20E1-49C2-A457-61EC300FA7A0}" type="datetimeFigureOut">
              <a:rPr lang="en-US" smtClean="0"/>
              <a:pPr/>
              <a:t>1/25/12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487D-2495-4585-8BA2-EEBF03737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D738-20E1-49C2-A457-61EC300FA7A0}" type="datetimeFigureOut">
              <a:rPr lang="en-US" smtClean="0"/>
              <a:pPr/>
              <a:t>1/25/12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487D-2495-4585-8BA2-EEBF03737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D738-20E1-49C2-A457-61EC300FA7A0}" type="datetimeFigureOut">
              <a:rPr lang="en-US" smtClean="0"/>
              <a:pPr/>
              <a:t>1/25/12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487D-2495-4585-8BA2-EEBF03737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D738-20E1-49C2-A457-61EC300FA7A0}" type="datetimeFigureOut">
              <a:rPr lang="en-US" smtClean="0"/>
              <a:pPr/>
              <a:t>1/25/12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487D-2495-4585-8BA2-EEBF03737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D738-20E1-49C2-A457-61EC300FA7A0}" type="datetimeFigureOut">
              <a:rPr lang="en-US" smtClean="0"/>
              <a:pPr/>
              <a:t>1/25/12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487D-2495-4585-8BA2-EEBF037370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B62D738-20E1-49C2-A457-61EC300FA7A0}" type="datetimeFigureOut">
              <a:rPr lang="en-US" smtClean="0"/>
              <a:pPr/>
              <a:t>1/25/12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F80487D-2495-4585-8BA2-EEBF03737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6B62D738-20E1-49C2-A457-61EC300FA7A0}" type="datetimeFigureOut">
              <a:rPr lang="en-US" smtClean="0"/>
              <a:pPr/>
              <a:t>1/25/12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FF80487D-2495-4585-8BA2-EEBF03737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785926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2060 Regional Growth Scenarios for </a:t>
            </a:r>
            <a:r>
              <a:rPr lang="en-US" dirty="0" smtClean="0"/>
              <a:t>East-Central Florida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276600"/>
            <a:ext cx="1726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DB2F"/>
                </a:solidFill>
              </a:rPr>
              <a:t>By Blake Harvey</a:t>
            </a:r>
            <a:endParaRPr lang="en-US" dirty="0">
              <a:solidFill>
                <a:srgbClr val="FFDB2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013192" cy="1636776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2928934"/>
            <a:ext cx="8022336" cy="3786214"/>
          </a:xfrm>
        </p:spPr>
        <p:txBody>
          <a:bodyPr>
            <a:normAutofit/>
          </a:bodyPr>
          <a:lstStyle/>
          <a:p>
            <a:pPr marL="971550" lvl="1" indent="-514350"/>
            <a:r>
              <a:rPr lang="en-US" sz="2800" dirty="0" smtClean="0"/>
              <a:t>1. Low-Density “Trend” Scenario</a:t>
            </a:r>
          </a:p>
          <a:p>
            <a:pPr marL="971550" lvl="1" indent="-514350"/>
            <a:r>
              <a:rPr lang="en-US" sz="2800" dirty="0" smtClean="0"/>
              <a:t>2. Low-Density Development/Sea Level Rise</a:t>
            </a:r>
          </a:p>
          <a:p>
            <a:pPr marL="971550" lvl="1" indent="-514350"/>
            <a:r>
              <a:rPr lang="en-US" sz="2800" dirty="0" smtClean="0"/>
              <a:t>3. High-Density Development/Sea Level Rise</a:t>
            </a:r>
          </a:p>
          <a:p>
            <a:pPr marL="971550" lvl="1" indent="-514350">
              <a:buAutoNum type="arabicPeriod"/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0694" y="3286124"/>
            <a:ext cx="3357586" cy="34163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Development Density: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5.406 People per Acre</a:t>
            </a:r>
          </a:p>
          <a:p>
            <a:endParaRPr lang="en-US" dirty="0" smtClean="0"/>
          </a:p>
          <a:p>
            <a:r>
              <a:rPr lang="en-US" dirty="0" smtClean="0"/>
              <a:t>Acres Projected for New Development: 494,812</a:t>
            </a:r>
          </a:p>
          <a:p>
            <a:endParaRPr lang="en-US" dirty="0" smtClean="0"/>
          </a:p>
          <a:p>
            <a:r>
              <a:rPr lang="en-US" dirty="0" smtClean="0"/>
              <a:t>Population Allocated to New Development: 2,674,958</a:t>
            </a:r>
          </a:p>
          <a:p>
            <a:endParaRPr lang="en-US" dirty="0" smtClean="0"/>
          </a:p>
          <a:p>
            <a:r>
              <a:rPr lang="en-US" dirty="0" smtClean="0"/>
              <a:t>Selection Criteria: Conflict 13, 12, 22, 23, 33, Urban Suitability over 265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72132" y="71414"/>
            <a:ext cx="3213059" cy="6771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Low-Density “Trend”</a:t>
            </a:r>
          </a:p>
          <a:p>
            <a:endParaRPr lang="en-US" dirty="0"/>
          </a:p>
        </p:txBody>
      </p:sp>
      <p:pic>
        <p:nvPicPr>
          <p:cNvPr id="9" name="Picture 8" descr="tre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72132" y="3500438"/>
            <a:ext cx="3357586" cy="31393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Development Density: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5.406 People per Acre</a:t>
            </a:r>
          </a:p>
          <a:p>
            <a:endParaRPr lang="en-US" dirty="0" smtClean="0"/>
          </a:p>
          <a:p>
            <a:r>
              <a:rPr lang="en-US" dirty="0" smtClean="0"/>
              <a:t>Acres Projected for New Development: 370,801</a:t>
            </a:r>
          </a:p>
          <a:p>
            <a:endParaRPr lang="en-US" dirty="0" smtClean="0"/>
          </a:p>
          <a:p>
            <a:r>
              <a:rPr lang="en-US" dirty="0" smtClean="0"/>
              <a:t>Population Allocated to New Development: 2,004,527</a:t>
            </a:r>
          </a:p>
          <a:p>
            <a:endParaRPr lang="en-US" dirty="0" smtClean="0"/>
          </a:p>
          <a:p>
            <a:r>
              <a:rPr lang="en-US" dirty="0" smtClean="0"/>
              <a:t>Selection Criteria: Conflict 13, 12, 22,  23 Urban Suitability over 260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72132" y="71414"/>
            <a:ext cx="3213059" cy="6771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Low-Density/Sea Level Rise </a:t>
            </a:r>
          </a:p>
          <a:p>
            <a:endParaRPr lang="en-US" dirty="0"/>
          </a:p>
        </p:txBody>
      </p:sp>
      <p:pic>
        <p:nvPicPr>
          <p:cNvPr id="6" name="Picture 5" descr="SLRl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72132" y="3571876"/>
            <a:ext cx="3357586" cy="31393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Development Density: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6.757 People per Acre</a:t>
            </a:r>
          </a:p>
          <a:p>
            <a:endParaRPr lang="en-US" dirty="0" smtClean="0"/>
          </a:p>
          <a:p>
            <a:r>
              <a:rPr lang="en-US" dirty="0" smtClean="0"/>
              <a:t>Acres Projected for New Development: 266,007</a:t>
            </a:r>
          </a:p>
          <a:p>
            <a:endParaRPr lang="en-US" dirty="0" smtClean="0"/>
          </a:p>
          <a:p>
            <a:r>
              <a:rPr lang="en-US" dirty="0" smtClean="0"/>
              <a:t>Population Allocated to New Development: 1,797,423</a:t>
            </a:r>
          </a:p>
          <a:p>
            <a:endParaRPr lang="en-US" dirty="0" smtClean="0"/>
          </a:p>
          <a:p>
            <a:r>
              <a:rPr lang="en-US" dirty="0" smtClean="0"/>
              <a:t>Selection Criteria: Conflict 13, 12, 23,  Urban Suitability over 335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72132" y="71414"/>
            <a:ext cx="3213059" cy="6771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High-Density/Sea Level Rise </a:t>
            </a:r>
          </a:p>
          <a:p>
            <a:endParaRPr lang="en-US" dirty="0"/>
          </a:p>
        </p:txBody>
      </p:sp>
      <p:pic>
        <p:nvPicPr>
          <p:cNvPr id="7" name="Picture 6" descr="SLRhig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1428736"/>
            <a:ext cx="735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Trend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16" y="1428736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Density/SLR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14744" y="1428736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Density/SLR</a:t>
            </a:r>
            <a:endParaRPr lang="en-US" dirty="0"/>
          </a:p>
        </p:txBody>
      </p:sp>
      <p:pic>
        <p:nvPicPr>
          <p:cNvPr id="10" name="Picture 9" descr="tre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28802"/>
            <a:ext cx="3036115" cy="3929090"/>
          </a:xfrm>
          <a:prstGeom prst="rect">
            <a:avLst/>
          </a:prstGeom>
        </p:spPr>
      </p:pic>
      <p:pic>
        <p:nvPicPr>
          <p:cNvPr id="11" name="Picture 10" descr="SLRl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1928802"/>
            <a:ext cx="3036115" cy="3929090"/>
          </a:xfrm>
          <a:prstGeom prst="rect">
            <a:avLst/>
          </a:prstGeom>
        </p:spPr>
      </p:pic>
      <p:pic>
        <p:nvPicPr>
          <p:cNvPr id="12" name="Picture 11" descr="SLRhig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07884" y="1928802"/>
            <a:ext cx="3036116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projection of future urban growth and development to 2060 in Brevard, Seminole, Volusia and Orange Counties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Population Allocation </a:t>
            </a:r>
            <a:r>
              <a:rPr lang="en-US" dirty="0" err="1" smtClean="0"/>
              <a:t>Methodolgy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543296" cy="46256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Determine land uses unlikely  to change</a:t>
            </a:r>
          </a:p>
          <a:p>
            <a:pPr lvl="1"/>
            <a:r>
              <a:rPr lang="en-US" dirty="0" smtClean="0"/>
              <a:t>Conservation Lands</a:t>
            </a:r>
          </a:p>
          <a:p>
            <a:pPr lvl="1"/>
            <a:r>
              <a:rPr lang="en-US" dirty="0" smtClean="0"/>
              <a:t>Open Water</a:t>
            </a:r>
          </a:p>
          <a:p>
            <a:pPr lvl="1"/>
            <a:r>
              <a:rPr lang="en-US" dirty="0" smtClean="0"/>
              <a:t>Existing Urban Development</a:t>
            </a:r>
          </a:p>
          <a:p>
            <a:pPr lvl="1"/>
            <a:r>
              <a:rPr lang="en-US" dirty="0" smtClean="0"/>
              <a:t>Inundated Lands (in SLR scenarios)</a:t>
            </a:r>
            <a:endParaRPr lang="en-US" dirty="0"/>
          </a:p>
        </p:txBody>
      </p:sp>
      <p:pic>
        <p:nvPicPr>
          <p:cNvPr id="4" name="Picture 3" descr="base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571612"/>
            <a:ext cx="3864128" cy="50006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Determine new population to be added in four county region between 2010 and 2060</a:t>
            </a:r>
          </a:p>
          <a:p>
            <a:endParaRPr lang="en-US" dirty="0" smtClean="0"/>
          </a:p>
          <a:p>
            <a:r>
              <a:rPr lang="en-US" dirty="0" smtClean="0"/>
              <a:t>In SLR scenarios, add to this the population on land that will be displaced (assuming 100% stay in the study area)</a:t>
            </a:r>
          </a:p>
          <a:p>
            <a:endParaRPr lang="en-US" dirty="0" smtClean="0"/>
          </a:p>
          <a:p>
            <a:r>
              <a:rPr lang="en-US" dirty="0" smtClean="0"/>
              <a:t>Allocate some percentage to redevelopment in existing urban areas – the rest will be allocated to projected new development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Determine Gross Urban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To determine new development density, the existing Gross Urban Density must first be calculated</a:t>
            </a:r>
          </a:p>
          <a:p>
            <a:endParaRPr lang="en-US" dirty="0" smtClean="0"/>
          </a:p>
          <a:p>
            <a:r>
              <a:rPr lang="en-US" dirty="0" smtClean="0"/>
              <a:t>First, the Gross Urban Area is calculated – in our scenarios, this was done with tax parcel data</a:t>
            </a:r>
          </a:p>
          <a:p>
            <a:endParaRPr lang="en-US" dirty="0" smtClean="0"/>
          </a:p>
          <a:p>
            <a:r>
              <a:rPr lang="en-US" dirty="0" smtClean="0"/>
              <a:t>Parcel classes that were determined to have urban structures, along with  transportation networks, were considered the Gross Urban Area</a:t>
            </a:r>
          </a:p>
          <a:p>
            <a:endParaRPr lang="en-US" dirty="0" smtClean="0"/>
          </a:p>
          <a:p>
            <a:r>
              <a:rPr lang="en-US" dirty="0" smtClean="0"/>
              <a:t>This was then divided by the current population of the study area, for 5.406 people per acre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Assumptions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57158" y="3786190"/>
          <a:ext cx="8229601" cy="2127633"/>
        </p:xfrm>
        <a:graphic>
          <a:graphicData uri="http://schemas.openxmlformats.org/drawingml/2006/table">
            <a:tbl>
              <a:tblPr/>
              <a:tblGrid>
                <a:gridCol w="1083734"/>
                <a:gridCol w="1007533"/>
                <a:gridCol w="214489"/>
                <a:gridCol w="982133"/>
                <a:gridCol w="194733"/>
                <a:gridCol w="936978"/>
                <a:gridCol w="203200"/>
                <a:gridCol w="1524000"/>
                <a:gridCol w="228600"/>
                <a:gridCol w="1854201"/>
              </a:tblGrid>
              <a:tr h="517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Population to Allocate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Percent of New Population in Redevelopment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New Development Density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Available for Development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 Available for Development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169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Trend Scenario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2,523,310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5.406 People per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Acre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Greenfield (Undeveloped) Lands, 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Managed Lands, Transportation Networks, Water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169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5086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2-Meter Sea Level Rise - Low Density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2,005,077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5.406 People per Acre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Greenfield (Undeveloped) Lands, 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Managed Lands, Transportation Networks, Water, Inundated Lands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169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1695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2-Meter Sea Level Rise - High Density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1,791,202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6.757 People per Acre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Greenfield (Undeveloped) Lands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Managed Lands, Transportation Networks, Water, Inundated Lands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5720" y="1643050"/>
            <a:ext cx="68580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Three Scenarios were used: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Low-Density “Trend” Scenario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Low-Density Development/Sea Level Rise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High-Density Development/Sea Level Rise</a:t>
            </a:r>
          </a:p>
          <a:p>
            <a:pPr lvl="1"/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For sea level-rise scenarios, displaced population was calculated using 2-meter SLR models and census data, and this was added to the 2060 population growth, as population to allocate</a:t>
            </a:r>
          </a:p>
          <a:p>
            <a:endParaRPr lang="en-US" dirty="0" smtClean="0"/>
          </a:p>
          <a:p>
            <a:r>
              <a:rPr lang="en-US" dirty="0" smtClean="0"/>
              <a:t>All lands other than those for which the uses are not likely to change were considered developable “greenfield”</a:t>
            </a:r>
          </a:p>
          <a:p>
            <a:endParaRPr lang="en-US" dirty="0" smtClean="0"/>
          </a:p>
          <a:p>
            <a:r>
              <a:rPr lang="en-US" dirty="0" smtClean="0"/>
              <a:t>The amount of land projected to be developed (in acres) was calculated by dividing population growth by development density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 was allocated to specific acreage based on: “</a:t>
            </a:r>
            <a:r>
              <a:rPr lang="en-US" dirty="0" err="1" smtClean="0"/>
              <a:t>Developability</a:t>
            </a:r>
            <a:r>
              <a:rPr lang="en-US" dirty="0" smtClean="0"/>
              <a:t>” (greenfield), least land use conflict, and urban suitability</a:t>
            </a:r>
          </a:p>
          <a:p>
            <a:endParaRPr lang="en-US" dirty="0" smtClean="0"/>
          </a:p>
          <a:p>
            <a:r>
              <a:rPr lang="en-US" dirty="0" smtClean="0"/>
              <a:t>The level of urban suitability was used as a “threshold”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642918"/>
            <a:ext cx="3485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Urban Preference/No Conflict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00760" y="642918"/>
            <a:ext cx="178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Urban Suitability</a:t>
            </a:r>
            <a:endParaRPr lang="en-US" dirty="0"/>
          </a:p>
        </p:txBody>
      </p:sp>
      <p:pic>
        <p:nvPicPr>
          <p:cNvPr id="12" name="Content Placeholder 11" descr="13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125245"/>
            <a:ext cx="4429124" cy="5732755"/>
          </a:xfrm>
        </p:spPr>
      </p:pic>
      <p:pic>
        <p:nvPicPr>
          <p:cNvPr id="13" name="Content Placeholder 12" descr="urbansuit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128225"/>
            <a:ext cx="4429124" cy="572977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3023</TotalTime>
  <Words>661</Words>
  <Application>Microsoft Office PowerPoint</Application>
  <PresentationFormat>On-screen Show (4:3)</PresentationFormat>
  <Paragraphs>132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Module</vt:lpstr>
      <vt:lpstr>2060 Regional Growth Scenarios for East-Central Florida</vt:lpstr>
      <vt:lpstr>Project Description</vt:lpstr>
      <vt:lpstr>Population Allocation Methodolgy</vt:lpstr>
      <vt:lpstr>Population Projections</vt:lpstr>
      <vt:lpstr>Determine Gross Urban Density</vt:lpstr>
      <vt:lpstr>Model Assumptions</vt:lpstr>
      <vt:lpstr>Methodology</vt:lpstr>
      <vt:lpstr>Methodology Continued</vt:lpstr>
      <vt:lpstr>Slide 9</vt:lpstr>
      <vt:lpstr>Results</vt:lpstr>
      <vt:lpstr>Slide 11</vt:lpstr>
      <vt:lpstr>Slide 12</vt:lpstr>
      <vt:lpstr>Slide 13</vt:lpstr>
      <vt:lpstr>Slide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Quality Suitability Analysis</dc:title>
  <dc:creator>Boris</dc:creator>
  <cp:lastModifiedBy>Blake Harvey</cp:lastModifiedBy>
  <cp:revision>41</cp:revision>
  <dcterms:created xsi:type="dcterms:W3CDTF">2012-01-26T01:36:53Z</dcterms:created>
  <dcterms:modified xsi:type="dcterms:W3CDTF">2012-01-26T01:42:25Z</dcterms:modified>
</cp:coreProperties>
</file>